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60" r:id="rId5"/>
    <p:sldId id="263" r:id="rId6"/>
    <p:sldId id="264" r:id="rId7"/>
    <p:sldId id="266" r:id="rId8"/>
    <p:sldId id="261" r:id="rId9"/>
    <p:sldId id="262" r:id="rId10"/>
    <p:sldId id="268" r:id="rId11"/>
    <p:sldId id="269" r:id="rId12"/>
    <p:sldId id="259" r:id="rId13"/>
    <p:sldId id="265" r:id="rId14"/>
    <p:sldId id="267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B854ABB-B33C-4EF7-9224-04AB2018AF63}" type="datetimeFigureOut">
              <a:rPr lang="en-US" smtClean="0"/>
              <a:t>11/9/2017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4F2E85D-69C3-4A99-B3D4-88BDACC90D9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3124200"/>
            <a:ext cx="6553200" cy="18943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BLOCK PLAN - CATEGORY WISE REVIEW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PERFORMANCE ANALYSIS SCP- BLOCK TAILERS</a:t>
            </a:r>
            <a:endParaRPr lang="en-US" sz="2800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686800" cy="5728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700"/>
                <a:gridCol w="2171700"/>
                <a:gridCol w="2171700"/>
                <a:gridCol w="2171700"/>
              </a:tblGrid>
              <a:tr h="49876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BLOCK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ALLOCATION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EXPENDITURE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%</a:t>
                      </a:r>
                    </a:p>
                  </a:txBody>
                  <a:tcPr marL="9525" marR="9525" marT="9525" marB="0" anchor="b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Vadakara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19.88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Ettumanoor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87.10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Kilimanoor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264.15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Lalam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47.09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Mallappally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106.53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Sulthanbathery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48.74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0.00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Parappa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205.10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0.39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Mananthavady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40.57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0.99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Kanjikuzhi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58.22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1.72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Payyannur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66.55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2.04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3.06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PERFORMANCE ANALYSIS SCP- BLOCK TOPPERS</a:t>
            </a:r>
            <a:endParaRPr lang="en-US" sz="2800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686800" cy="5486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700"/>
                <a:gridCol w="2171700"/>
                <a:gridCol w="2171700"/>
                <a:gridCol w="2171700"/>
              </a:tblGrid>
              <a:tr h="49876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BLOCK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ALLOCATION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EXPENDITURE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%</a:t>
                      </a:r>
                    </a:p>
                  </a:txBody>
                  <a:tcPr marL="9525" marR="9525" marT="9525" marB="0" anchor="b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Muvattupuzha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67.17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35.83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53.34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Sasthamcotta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245.77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134.05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54.54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Nemom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219.61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120.37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54.81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Neeleswaram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57.48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32.76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57.00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Mankada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87.75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55.22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62.93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Perumkadavila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137.78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88.04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63.90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Edakkad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64.24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41.26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64.22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Oachira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115.31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76.54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66.38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Talikkulam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180.69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121.60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67.30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Harippad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103.36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74.39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71.97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514600"/>
            <a:ext cx="7772400" cy="1295400"/>
          </a:xfrm>
        </p:spPr>
        <p:txBody>
          <a:bodyPr/>
          <a:lstStyle/>
          <a:p>
            <a:pPr algn="ctr"/>
            <a:r>
              <a:rPr lang="en-US" dirty="0" smtClean="0"/>
              <a:t>SECTOR WISE ANALYSIS-</a:t>
            </a:r>
            <a:br>
              <a:rPr lang="en-US" dirty="0" smtClean="0"/>
            </a:br>
            <a:r>
              <a:rPr lang="en-US" dirty="0" smtClean="0"/>
              <a:t>TSP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53340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sz="2000" b="1" dirty="0" smtClean="0"/>
              <a:t>ANALYSIS OF BLOCK PLAN EXPENDITURE-TSP (AS ON 07.11.17)</a:t>
            </a:r>
            <a:endParaRPr lang="en-US" sz="20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599" y="838201"/>
          <a:ext cx="8763000" cy="5841449"/>
        </p:xfrm>
        <a:graphic>
          <a:graphicData uri="http://schemas.openxmlformats.org/drawingml/2006/table">
            <a:tbl>
              <a:tblPr/>
              <a:tblGrid>
                <a:gridCol w="778574"/>
                <a:gridCol w="1768009"/>
                <a:gridCol w="1119198"/>
                <a:gridCol w="1038097"/>
                <a:gridCol w="1038097"/>
                <a:gridCol w="961051"/>
                <a:gridCol w="1038097"/>
                <a:gridCol w="1021877"/>
              </a:tblGrid>
              <a:tr h="41118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Sl.No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36" marR="9036" marT="9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District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36" marR="9036" marT="9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BUDGET ALLOCATION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Expenditure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% as on 07.11.17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MONTHLY CHANGE IN EXPENDITURE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MONTHLY CHANGE IN PERCENTAGE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</a:tr>
              <a:tr h="3883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07.11.17</a:t>
                      </a:r>
                    </a:p>
                  </a:txBody>
                  <a:tcPr marL="9036" marR="9036" marT="9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07.10.17</a:t>
                      </a:r>
                    </a:p>
                  </a:txBody>
                  <a:tcPr marL="9036" marR="9036" marT="9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Kollam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45.64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2.65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932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Thiruvananthapuram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192.29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15.01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12.25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7.81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2.76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22.53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Thrissur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45.46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3.83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3.83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8.42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Alappuzha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25.86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3.02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0.72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11.68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2.3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319.44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Idukki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506.06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66.24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60.09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13.09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6.15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10.23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Kannur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196.65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28.28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24.79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14.38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3.49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14.08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Wayanad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1328.98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234.08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61.15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17.61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172.93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282.80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Kottayam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193.93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40.02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32.14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20.64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7.88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24.52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Palakkad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395.48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86.58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86.58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21.89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Kozhikode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57.01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13.93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13.28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24.43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0.65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4.89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Kasargod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233.77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60.73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36.32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25.98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24.41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67.21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Pathanamthitta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62.33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16.66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16.66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26.73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Ernakulam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71.22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21.64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9.1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30.38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12.54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137.80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312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Malappuram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116.39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35.5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25.29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30.50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10.21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40.37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  <a:tr h="34265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Total</a:t>
                      </a:r>
                    </a:p>
                  </a:txBody>
                  <a:tcPr marL="9036" marR="9036" marT="90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3471.07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626.73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383.41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18.06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243.32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63.46</a:t>
                      </a:r>
                    </a:p>
                  </a:txBody>
                  <a:tcPr marL="9036" marR="9036" marT="90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BELOW STATE AVERAGE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STATE AVERAGE-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18.06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KOLLAM ,THIRUVANANTHAPURAM, THRISSUR, ALAPPUZHA, IDUKKI, KANNUR &amp; WAYANAD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107</a:t>
            </a:r>
            <a:r>
              <a:rPr lang="en-US" b="1" dirty="0" smtClean="0"/>
              <a:t> BLOCKS WITH </a:t>
            </a:r>
            <a:r>
              <a:rPr lang="en-US" sz="39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500" b="1" dirty="0" smtClean="0"/>
              <a:t>% </a:t>
            </a:r>
            <a:r>
              <a:rPr lang="en-US" b="1" dirty="0" smtClean="0"/>
              <a:t>PROGRESS</a:t>
            </a:r>
          </a:p>
          <a:p>
            <a:pPr>
              <a:buNone/>
            </a:pPr>
            <a:r>
              <a:rPr lang="en-US" b="1" dirty="0" smtClean="0"/>
              <a:t>			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PERFORMANCE ANALYSIS TSP- BLOCK TOPPERS</a:t>
            </a:r>
            <a:endParaRPr lang="en-US" sz="2800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686800" cy="5486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700"/>
                <a:gridCol w="2171700"/>
                <a:gridCol w="2171700"/>
                <a:gridCol w="2171700"/>
              </a:tblGrid>
              <a:tr h="49876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rebuchet MS"/>
                        </a:rPr>
                        <a:t>BLOCK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rebuchet M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ALLOCATION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Trebuchet MS"/>
                        </a:rPr>
                        <a:t>EXPENDITURE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rebuchet MS"/>
                        </a:rPr>
                        <a:t>%</a:t>
                      </a:r>
                    </a:p>
                  </a:txBody>
                  <a:tcPr marL="9525" marR="9525" marT="9525" marB="0" anchor="b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Kothamangalam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36.56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45.95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Pathanapuram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50.58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Kanhangad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52.00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Manjewswaram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39.42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26.09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66.20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Harippad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66.21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Nemom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66.47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Ambalapuzha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66.71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Paravur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66.72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Pampakuda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66.81</a:t>
                      </a:r>
                    </a:p>
                  </a:txBody>
                  <a:tcPr marL="9525" marR="9525" marT="9525" marB="0" anchor="ctr"/>
                </a:tc>
              </a:tr>
              <a:tr h="4987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Areekkode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87.00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POSITION AS ON 07.11.2017</a:t>
            </a:r>
            <a:endParaRPr lang="en-US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458200" cy="5562600"/>
        </p:xfrm>
        <a:graphic>
          <a:graphicData uri="http://schemas.openxmlformats.org/drawingml/2006/table">
            <a:tbl>
              <a:tblPr/>
              <a:tblGrid>
                <a:gridCol w="1639257"/>
                <a:gridCol w="2021340"/>
                <a:gridCol w="2329472"/>
                <a:gridCol w="2468131"/>
              </a:tblGrid>
              <a:tr h="9602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 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ALLOCATION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EXPENDITURE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% OF EXPENDITURE 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</a:tr>
              <a:tr h="1193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GENERAL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55619.71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17389.2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31.26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1193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SCP 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20159.25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5245.54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26.02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1193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TSP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3471.07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626.73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18.06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1020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TOTAL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79250.03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23261.47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29.35</a:t>
                      </a:r>
                    </a:p>
                  </a:txBody>
                  <a:tcPr marL="7110" marR="7110" marT="71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2064"/>
            <a:ext cx="8305800" cy="914400"/>
          </a:xfrm>
        </p:spPr>
        <p:txBody>
          <a:bodyPr/>
          <a:lstStyle/>
          <a:p>
            <a:r>
              <a:rPr lang="en-US" dirty="0" smtClean="0"/>
              <a:t>COMPARISON WITH PREVIOUS MONTH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524002"/>
          <a:ext cx="8077200" cy="4832347"/>
        </p:xfrm>
        <a:graphic>
          <a:graphicData uri="http://schemas.openxmlformats.org/drawingml/2006/table">
            <a:tbl>
              <a:tblPr/>
              <a:tblGrid>
                <a:gridCol w="2317024"/>
                <a:gridCol w="2878289"/>
                <a:gridCol w="2881887"/>
              </a:tblGrid>
              <a:tr h="7113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 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% OF EXPENDITURE 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13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07.10.17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07.11.17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</a:tr>
              <a:tr h="8844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GENERAL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22.46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31.26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8844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SCP 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19.74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26.02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8844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TSP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11.05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18.06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7562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latin typeface="Stencil"/>
                        </a:rPr>
                        <a:t>TOTAL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21.27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latin typeface="Stencil"/>
                        </a:rPr>
                        <a:t>29.35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ANALYSIS- DISTRICT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183856" cy="4477899"/>
          </a:xfrm>
        </p:spPr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6" name="Rounded Rectangle 5"/>
          <p:cNvSpPr/>
          <p:nvPr/>
        </p:nvSpPr>
        <p:spPr>
          <a:xfrm>
            <a:off x="304800" y="1371600"/>
            <a:ext cx="4343400" cy="495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u="sng" dirty="0" smtClean="0">
                <a:latin typeface="Aharoni" pitchFamily="2" charset="-79"/>
                <a:cs typeface="Aharoni" pitchFamily="2" charset="-79"/>
              </a:rPr>
              <a:t>TOPPERS</a:t>
            </a:r>
          </a:p>
          <a:p>
            <a:endParaRPr lang="en-US" sz="2400" u="sng" dirty="0" smtClean="0">
              <a:latin typeface="Aharoni" pitchFamily="2" charset="-79"/>
              <a:cs typeface="Aharoni" pitchFamily="2" charset="-79"/>
            </a:endParaRP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000" dirty="0" smtClean="0">
                <a:latin typeface="Aharoni" pitchFamily="2" charset="-79"/>
                <a:cs typeface="Aharoni" pitchFamily="2" charset="-79"/>
              </a:rPr>
              <a:t>THIRUVANANTHAPURAM</a:t>
            </a: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-</a:t>
            </a:r>
            <a:r>
              <a:rPr lang="en-US" sz="4400" dirty="0" smtClean="0">
                <a:latin typeface="Aharoni" pitchFamily="2" charset="-79"/>
                <a:cs typeface="Aharoni" pitchFamily="2" charset="-79"/>
              </a:rPr>
              <a:t>38.60%</a:t>
            </a:r>
            <a:endParaRPr lang="en-US" sz="2400" dirty="0" smtClean="0">
              <a:latin typeface="Aharoni" pitchFamily="2" charset="-79"/>
              <a:cs typeface="Aharoni" pitchFamily="2" charset="-79"/>
            </a:endParaRP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THRISSUR-</a:t>
            </a:r>
          </a:p>
          <a:p>
            <a:pPr marL="582930" indent="-514350">
              <a:buClr>
                <a:schemeClr val="tx1"/>
              </a:buClr>
            </a:pPr>
            <a:r>
              <a:rPr lang="en-US" sz="2400" dirty="0">
                <a:latin typeface="Aharoni" pitchFamily="2" charset="-79"/>
                <a:cs typeface="Aharoni" pitchFamily="2" charset="-79"/>
              </a:rPr>
              <a:t>	</a:t>
            </a:r>
            <a:r>
              <a:rPr lang="en-US" sz="4800" dirty="0" smtClean="0">
                <a:latin typeface="Aharoni" pitchFamily="2" charset="-79"/>
                <a:cs typeface="Aharoni" pitchFamily="2" charset="-79"/>
              </a:rPr>
              <a:t>34.38%</a:t>
            </a:r>
            <a:endParaRPr lang="en-US" sz="2400" dirty="0" smtClean="0">
              <a:latin typeface="Aharoni" pitchFamily="2" charset="-79"/>
              <a:cs typeface="Aharoni" pitchFamily="2" charset="-79"/>
            </a:endParaRP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dirty="0" smtClean="0">
                <a:latin typeface="Aharoni" pitchFamily="2" charset="-79"/>
                <a:cs typeface="Aharoni" pitchFamily="2" charset="-79"/>
              </a:rPr>
              <a:t>KASARGOD- </a:t>
            </a:r>
            <a:r>
              <a:rPr lang="en-US" sz="4400" dirty="0">
                <a:latin typeface="Aharoni" pitchFamily="2" charset="-79"/>
                <a:cs typeface="Aharoni" pitchFamily="2" charset="-79"/>
              </a:rPr>
              <a:t>33.72%</a:t>
            </a:r>
            <a:endParaRPr lang="en-US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76800" y="1371600"/>
            <a:ext cx="4267200" cy="48768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TAILERS</a:t>
            </a:r>
          </a:p>
          <a:p>
            <a:endParaRPr lang="en-US" sz="2400" u="sng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WAYANAD-        </a:t>
            </a:r>
            <a:r>
              <a:rPr lang="en-US" sz="36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21.50</a:t>
            </a:r>
            <a:r>
              <a:rPr lang="en-US" sz="3600" u="sng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%</a:t>
            </a:r>
            <a:endParaRPr lang="en-US" sz="2400" u="sng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marL="582930" indent="-514350">
              <a:buClr>
                <a:schemeClr val="tx1"/>
              </a:buClr>
              <a:buNone/>
            </a:pPr>
            <a:endParaRPr lang="en-US" sz="2400" u="sng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IDUKKI-                </a:t>
            </a:r>
            <a:r>
              <a:rPr lang="en-US" sz="40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23.97%</a:t>
            </a:r>
            <a:endParaRPr lang="en-US" sz="2400" u="sng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marL="582930" indent="-514350">
              <a:buClr>
                <a:schemeClr val="tx1"/>
              </a:buClr>
              <a:buNone/>
            </a:pPr>
            <a:endParaRPr lang="en-US" sz="2400" u="sng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KOZHIKKODE- </a:t>
            </a:r>
            <a:r>
              <a:rPr lang="en-US" sz="3600" u="sng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24.52%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smtClean="0"/>
              <a:t>PERFORMANCE ANALYSIS- BLOCK TOPPERS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04800" y="1371600"/>
            <a:ext cx="4343400" cy="5105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err="1" smtClean="0"/>
              <a:t>Perumkadavila</a:t>
            </a:r>
            <a:r>
              <a:rPr lang="en-US" sz="3200" dirty="0" smtClean="0"/>
              <a:t> -  </a:t>
            </a:r>
          </a:p>
          <a:p>
            <a:pPr marL="582930" indent="-514350">
              <a:buClr>
                <a:schemeClr val="tx1"/>
              </a:buClr>
            </a:pPr>
            <a:r>
              <a:rPr lang="en-US" sz="3200" dirty="0">
                <a:solidFill>
                  <a:schemeClr val="bg1"/>
                </a:solidFill>
              </a:rPr>
              <a:t>	</a:t>
            </a:r>
            <a:r>
              <a:rPr lang="en-US" sz="3200" dirty="0" smtClean="0">
                <a:solidFill>
                  <a:schemeClr val="bg1"/>
                </a:solidFill>
              </a:rPr>
              <a:t>	59.92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smtClean="0"/>
              <a:t> </a:t>
            </a:r>
            <a:r>
              <a:rPr lang="en-US" sz="3200" dirty="0" err="1" smtClean="0"/>
              <a:t>Neeleswaram</a:t>
            </a:r>
            <a:r>
              <a:rPr lang="en-US" sz="3200" dirty="0" smtClean="0"/>
              <a:t>- 	</a:t>
            </a:r>
            <a:r>
              <a:rPr lang="en-US" sz="3200" dirty="0" smtClean="0">
                <a:solidFill>
                  <a:schemeClr val="bg1"/>
                </a:solidFill>
              </a:rPr>
              <a:t>56.18</a:t>
            </a:r>
            <a:endParaRPr lang="en-US" sz="3200" dirty="0">
              <a:solidFill>
                <a:schemeClr val="bg1"/>
              </a:solidFill>
            </a:endParaRP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smtClean="0"/>
              <a:t> </a:t>
            </a:r>
            <a:r>
              <a:rPr lang="en-US" sz="3200" dirty="0" err="1"/>
              <a:t>Talikkulam</a:t>
            </a:r>
            <a:r>
              <a:rPr lang="en-US" sz="3200" dirty="0" smtClean="0"/>
              <a:t> – </a:t>
            </a:r>
          </a:p>
          <a:p>
            <a:pPr marL="582930" indent="-514350">
              <a:buClr>
                <a:schemeClr val="tx1"/>
              </a:buClr>
            </a:pPr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en-US" sz="3200" dirty="0" smtClean="0">
                <a:solidFill>
                  <a:schemeClr val="bg1"/>
                </a:solidFill>
              </a:rPr>
              <a:t>51.27</a:t>
            </a:r>
            <a:endParaRPr lang="en-US" sz="3200" dirty="0">
              <a:solidFill>
                <a:schemeClr val="bg1"/>
              </a:solidFill>
            </a:endParaRP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err="1" smtClean="0"/>
              <a:t>Payyannur</a:t>
            </a:r>
            <a:r>
              <a:rPr lang="en-US" sz="3200" dirty="0" smtClean="0"/>
              <a:t> –</a:t>
            </a:r>
          </a:p>
          <a:p>
            <a:pPr marL="582930" indent="-514350">
              <a:buClr>
                <a:schemeClr val="tx1"/>
              </a:buClr>
            </a:pPr>
            <a:r>
              <a:rPr lang="en-US" sz="3200" dirty="0" smtClean="0"/>
              <a:t>		</a:t>
            </a:r>
            <a:r>
              <a:rPr lang="en-US" sz="3200" dirty="0" smtClean="0">
                <a:solidFill>
                  <a:schemeClr val="bg1"/>
                </a:solidFill>
              </a:rPr>
              <a:t>51.25</a:t>
            </a:r>
            <a:r>
              <a:rPr lang="en-US" sz="3200" dirty="0" smtClean="0"/>
              <a:t> 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err="1" smtClean="0"/>
              <a:t>Sasthamcotta</a:t>
            </a:r>
            <a:r>
              <a:rPr lang="en-US" sz="3200" dirty="0" smtClean="0"/>
              <a:t>- 	</a:t>
            </a:r>
            <a:r>
              <a:rPr lang="en-US" sz="3200" dirty="0" smtClean="0">
                <a:solidFill>
                  <a:schemeClr val="bg1"/>
                </a:solidFill>
              </a:rPr>
              <a:t>49.52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56138" y="1371600"/>
            <a:ext cx="4183062" cy="51053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err="1" smtClean="0"/>
              <a:t>Perumpadappu</a:t>
            </a:r>
            <a:r>
              <a:rPr lang="en-US" sz="3200" dirty="0" smtClean="0"/>
              <a:t> -	</a:t>
            </a:r>
            <a:r>
              <a:rPr lang="en-US" sz="3200" dirty="0" smtClean="0">
                <a:solidFill>
                  <a:schemeClr val="bg1"/>
                </a:solidFill>
              </a:rPr>
              <a:t>47.9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smtClean="0"/>
              <a:t> </a:t>
            </a:r>
            <a:r>
              <a:rPr lang="en-US" sz="3200" dirty="0" err="1" smtClean="0"/>
              <a:t>Kuzhalmannam</a:t>
            </a:r>
            <a:r>
              <a:rPr lang="en-US" sz="3200" dirty="0" smtClean="0"/>
              <a:t>- 	</a:t>
            </a:r>
            <a:r>
              <a:rPr lang="en-US" sz="3200" dirty="0" smtClean="0">
                <a:solidFill>
                  <a:schemeClr val="bg1"/>
                </a:solidFill>
              </a:rPr>
              <a:t>46.44 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err="1" smtClean="0"/>
              <a:t>Erattupetta</a:t>
            </a:r>
            <a:r>
              <a:rPr lang="en-US" sz="3200" dirty="0" smtClean="0"/>
              <a:t>-</a:t>
            </a:r>
          </a:p>
          <a:p>
            <a:pPr marL="582930" indent="-514350">
              <a:buClr>
                <a:schemeClr val="tx1"/>
              </a:buClr>
              <a:buNone/>
            </a:pPr>
            <a:r>
              <a:rPr lang="en-US" sz="3200" dirty="0" smtClean="0"/>
              <a:t>		 </a:t>
            </a:r>
            <a:r>
              <a:rPr lang="en-US" sz="3200" dirty="0" smtClean="0">
                <a:solidFill>
                  <a:schemeClr val="bg1"/>
                </a:solidFill>
              </a:rPr>
              <a:t>46.2</a:t>
            </a:r>
            <a:r>
              <a:rPr lang="en-US" sz="3200" dirty="0" smtClean="0"/>
              <a:t> 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err="1" smtClean="0"/>
              <a:t>Alathur</a:t>
            </a:r>
            <a:r>
              <a:rPr lang="en-US" sz="3200" dirty="0" smtClean="0"/>
              <a:t> –</a:t>
            </a:r>
          </a:p>
          <a:p>
            <a:pPr marL="582930" indent="-514350">
              <a:buClr>
                <a:schemeClr val="tx1"/>
              </a:buClr>
              <a:buNone/>
            </a:pPr>
            <a:r>
              <a:rPr lang="en-US" sz="3200" dirty="0" smtClean="0">
                <a:solidFill>
                  <a:schemeClr val="bg1"/>
                </a:solidFill>
              </a:rPr>
              <a:t>		45.62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200" dirty="0" smtClean="0"/>
              <a:t> </a:t>
            </a:r>
            <a:r>
              <a:rPr lang="en-US" sz="3200" dirty="0" err="1" smtClean="0"/>
              <a:t>Ambalapuzha</a:t>
            </a:r>
            <a:r>
              <a:rPr lang="en-US" sz="3200" dirty="0" smtClean="0"/>
              <a:t>- </a:t>
            </a:r>
          </a:p>
          <a:p>
            <a:pPr marL="582930" indent="-514350">
              <a:buClr>
                <a:schemeClr val="tx1"/>
              </a:buClr>
              <a:buNone/>
            </a:pPr>
            <a:r>
              <a:rPr lang="en-US" sz="3200" dirty="0" smtClean="0">
                <a:solidFill>
                  <a:schemeClr val="bg1"/>
                </a:solidFill>
              </a:rPr>
              <a:t>		45</a:t>
            </a:r>
            <a:endParaRPr lang="en-US" sz="48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smtClean="0"/>
              <a:t>PERFORMANCE ANALYSIS- BLOCK TAILERS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228600" y="1371600"/>
            <a:ext cx="4419600" cy="5105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82930" indent="-514350">
              <a:buFont typeface="Wingdings" pitchFamily="2" charset="2"/>
              <a:buChar char="§"/>
            </a:pPr>
            <a:r>
              <a:rPr lang="en-US" sz="3200" dirty="0" err="1"/>
              <a:t>Kalpetta</a:t>
            </a:r>
            <a:r>
              <a:rPr lang="en-US" sz="3200" dirty="0" smtClean="0"/>
              <a:t> </a:t>
            </a:r>
          </a:p>
          <a:p>
            <a:pPr marL="582930" indent="-514350"/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en-US" sz="3200" dirty="0" smtClean="0">
                <a:solidFill>
                  <a:schemeClr val="bg1"/>
                </a:solidFill>
              </a:rPr>
              <a:t>10.36 </a:t>
            </a:r>
          </a:p>
          <a:p>
            <a:pPr marL="582930" indent="-514350">
              <a:buFont typeface="Wingdings" pitchFamily="2" charset="2"/>
              <a:buChar char="§"/>
            </a:pPr>
            <a:r>
              <a:rPr lang="en-US" sz="3200" dirty="0" err="1" smtClean="0"/>
              <a:t>Palluruthy</a:t>
            </a:r>
            <a:r>
              <a:rPr lang="en-US" sz="3200" dirty="0" smtClean="0"/>
              <a:t> </a:t>
            </a:r>
          </a:p>
          <a:p>
            <a:pPr marL="582930" indent="-514350"/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en-US" sz="3200" dirty="0" smtClean="0">
                <a:solidFill>
                  <a:schemeClr val="bg1"/>
                </a:solidFill>
              </a:rPr>
              <a:t>12.28</a:t>
            </a:r>
            <a:r>
              <a:rPr lang="en-US" sz="3200" dirty="0" smtClean="0"/>
              <a:t> </a:t>
            </a:r>
          </a:p>
          <a:p>
            <a:pPr marL="582930" indent="-514350">
              <a:buFont typeface="Wingdings" pitchFamily="2" charset="2"/>
              <a:buChar char="§"/>
            </a:pPr>
            <a:r>
              <a:rPr lang="en-US" sz="3200" dirty="0" err="1" smtClean="0"/>
              <a:t>Kunnummal</a:t>
            </a:r>
            <a:r>
              <a:rPr lang="en-US" sz="3200" dirty="0" smtClean="0"/>
              <a:t> </a:t>
            </a:r>
          </a:p>
          <a:p>
            <a:pPr marL="582930" indent="-514350"/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en-US" sz="3200" dirty="0" smtClean="0">
                <a:solidFill>
                  <a:schemeClr val="bg1"/>
                </a:solidFill>
              </a:rPr>
              <a:t>13.14</a:t>
            </a:r>
          </a:p>
          <a:p>
            <a:pPr marL="582930" indent="-514350">
              <a:buFont typeface="Wingdings" pitchFamily="2" charset="2"/>
              <a:buChar char="§"/>
            </a:pPr>
            <a:r>
              <a:rPr lang="en-US" sz="3200" dirty="0" smtClean="0"/>
              <a:t> </a:t>
            </a:r>
            <a:r>
              <a:rPr lang="en-US" sz="3200" dirty="0" err="1"/>
              <a:t>Tirur</a:t>
            </a:r>
            <a:r>
              <a:rPr lang="en-US" sz="3200" dirty="0" smtClean="0"/>
              <a:t> </a:t>
            </a:r>
          </a:p>
          <a:p>
            <a:pPr marL="582930" indent="-514350"/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en-US" sz="3200" dirty="0" smtClean="0">
                <a:solidFill>
                  <a:schemeClr val="bg1"/>
                </a:solidFill>
              </a:rPr>
              <a:t>15.51</a:t>
            </a:r>
            <a:r>
              <a:rPr lang="en-US" sz="3200" dirty="0" smtClean="0"/>
              <a:t> </a:t>
            </a:r>
          </a:p>
          <a:p>
            <a:pPr marL="582930" indent="-514350">
              <a:buFont typeface="Wingdings" pitchFamily="2" charset="2"/>
              <a:buChar char="§"/>
            </a:pPr>
            <a:r>
              <a:rPr lang="en-US" sz="3200" dirty="0" err="1" smtClean="0"/>
              <a:t>Azhutha</a:t>
            </a:r>
            <a:r>
              <a:rPr lang="en-US" sz="3200" dirty="0" smtClean="0"/>
              <a:t> </a:t>
            </a:r>
          </a:p>
          <a:p>
            <a:pPr marL="582930" indent="-514350"/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en-US" sz="3200" dirty="0" smtClean="0">
                <a:solidFill>
                  <a:schemeClr val="bg1"/>
                </a:solidFill>
              </a:rPr>
              <a:t>15.63</a:t>
            </a:r>
            <a:r>
              <a:rPr lang="en-US" sz="3200" dirty="0" smtClean="0"/>
              <a:t> 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56138" y="1371600"/>
            <a:ext cx="4487862" cy="510539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marL="582930" indent="-514350"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3200" dirty="0" err="1" smtClean="0"/>
              <a:t>Kozhikkode</a:t>
            </a:r>
            <a:endParaRPr lang="en-US" sz="3200" dirty="0" smtClean="0"/>
          </a:p>
          <a:p>
            <a:pPr marL="582930" indent="-514350">
              <a:buClr>
                <a:schemeClr val="tx1"/>
              </a:buClr>
              <a:buNone/>
            </a:pPr>
            <a:r>
              <a:rPr lang="en-US" sz="3200" dirty="0" smtClean="0"/>
              <a:t>		</a:t>
            </a:r>
            <a:r>
              <a:rPr lang="en-US" sz="3200" dirty="0" smtClean="0">
                <a:solidFill>
                  <a:schemeClr val="bg1"/>
                </a:solidFill>
              </a:rPr>
              <a:t> 17.01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3200" dirty="0" smtClean="0"/>
              <a:t> </a:t>
            </a:r>
            <a:r>
              <a:rPr lang="en-US" sz="3200" dirty="0" err="1" smtClean="0"/>
              <a:t>Anchal</a:t>
            </a:r>
            <a:r>
              <a:rPr lang="en-US" sz="3200" dirty="0" smtClean="0"/>
              <a:t> </a:t>
            </a:r>
          </a:p>
          <a:p>
            <a:pPr marL="582930" indent="-514350">
              <a:buClr>
                <a:schemeClr val="tx1"/>
              </a:buClr>
              <a:buNone/>
            </a:pPr>
            <a:r>
              <a:rPr lang="en-US" sz="3200" dirty="0" smtClean="0"/>
              <a:t>		</a:t>
            </a:r>
            <a:r>
              <a:rPr lang="en-US" sz="3200" dirty="0" smtClean="0">
                <a:solidFill>
                  <a:schemeClr val="bg1"/>
                </a:solidFill>
              </a:rPr>
              <a:t>17.11</a:t>
            </a:r>
            <a:r>
              <a:rPr lang="en-US" sz="3200" dirty="0" smtClean="0"/>
              <a:t> 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3200" dirty="0" err="1" smtClean="0"/>
              <a:t>Palakkad</a:t>
            </a:r>
            <a:r>
              <a:rPr lang="en-US" sz="3200" dirty="0" smtClean="0"/>
              <a:t> </a:t>
            </a:r>
          </a:p>
          <a:p>
            <a:pPr marL="582930" indent="-514350">
              <a:buClr>
                <a:schemeClr val="tx1"/>
              </a:buClr>
              <a:buNone/>
            </a:pPr>
            <a:r>
              <a:rPr lang="en-US" sz="3200" dirty="0" smtClean="0"/>
              <a:t>		</a:t>
            </a:r>
            <a:r>
              <a:rPr lang="en-US" sz="3200" dirty="0" smtClean="0">
                <a:solidFill>
                  <a:schemeClr val="bg1"/>
                </a:solidFill>
              </a:rPr>
              <a:t>17.17</a:t>
            </a:r>
            <a:r>
              <a:rPr lang="en-US" sz="3200" dirty="0" smtClean="0"/>
              <a:t> 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3200" dirty="0" err="1" smtClean="0"/>
              <a:t>Thodannur</a:t>
            </a:r>
            <a:r>
              <a:rPr lang="en-US" sz="3200" dirty="0" smtClean="0"/>
              <a:t> </a:t>
            </a:r>
          </a:p>
          <a:p>
            <a:pPr marL="582930" indent="-514350">
              <a:buClr>
                <a:schemeClr val="tx1"/>
              </a:buClr>
              <a:buNone/>
            </a:pPr>
            <a:r>
              <a:rPr lang="en-US" sz="3200" dirty="0" smtClean="0"/>
              <a:t>		</a:t>
            </a:r>
            <a:r>
              <a:rPr lang="en-US" sz="3200" dirty="0" smtClean="0">
                <a:solidFill>
                  <a:schemeClr val="bg1"/>
                </a:solidFill>
              </a:rPr>
              <a:t>17.31</a:t>
            </a:r>
          </a:p>
          <a:p>
            <a:pPr marL="582930" indent="-514350"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3200" dirty="0" err="1" smtClean="0"/>
              <a:t>Chadayamangalam</a:t>
            </a:r>
            <a:r>
              <a:rPr lang="en-US" sz="3200" dirty="0" smtClean="0"/>
              <a:t> 	</a:t>
            </a:r>
            <a:r>
              <a:rPr lang="en-US" sz="3200" dirty="0" smtClean="0">
                <a:solidFill>
                  <a:schemeClr val="bg1"/>
                </a:solidFill>
              </a:rPr>
              <a:t>17.73</a:t>
            </a:r>
            <a:r>
              <a:rPr lang="en-US" sz="3200" dirty="0" smtClean="0"/>
              <a:t> </a:t>
            </a:r>
            <a:endParaRPr lang="en-US" sz="48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514600"/>
            <a:ext cx="7772400" cy="1295400"/>
          </a:xfrm>
        </p:spPr>
        <p:txBody>
          <a:bodyPr/>
          <a:lstStyle/>
          <a:p>
            <a:pPr algn="ctr"/>
            <a:r>
              <a:rPr lang="en-US" dirty="0" smtClean="0"/>
              <a:t>SECTOR WISE ANALYSIS-</a:t>
            </a:r>
            <a:br>
              <a:rPr lang="en-US" dirty="0" smtClean="0"/>
            </a:br>
            <a:r>
              <a:rPr lang="en-US" dirty="0" smtClean="0"/>
              <a:t>SCP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478536"/>
          </a:xfrm>
        </p:spPr>
        <p:txBody>
          <a:bodyPr/>
          <a:lstStyle/>
          <a:p>
            <a:pPr algn="ctr"/>
            <a:r>
              <a:rPr lang="en-US" sz="2000" dirty="0" smtClean="0"/>
              <a:t>ANALYSIS OF BLOCK PLAN EXPENDITURE-SCP (AS ON </a:t>
            </a:r>
            <a:r>
              <a:rPr lang="en-US" sz="2400" dirty="0" smtClean="0"/>
              <a:t>07.11.17)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0" y="990603"/>
          <a:ext cx="9144000" cy="5867390"/>
        </p:xfrm>
        <a:graphic>
          <a:graphicData uri="http://schemas.openxmlformats.org/drawingml/2006/table">
            <a:tbl>
              <a:tblPr/>
              <a:tblGrid>
                <a:gridCol w="685801"/>
                <a:gridCol w="2150112"/>
                <a:gridCol w="1079828"/>
                <a:gridCol w="1036198"/>
                <a:gridCol w="1003477"/>
                <a:gridCol w="930761"/>
                <a:gridCol w="1167087"/>
                <a:gridCol w="1090736"/>
              </a:tblGrid>
              <a:tr h="6298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Sl.No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DISTRICTS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BUDGET ALLOCATION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Expenditure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% as on 07.11.17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MONTHLY CHANGE IN EXPENDITURE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MONTHLY CHANGE IN PERCENTAGE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</a:tr>
              <a:tr h="3267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7.11.17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7.10.17</a:t>
                      </a:r>
                    </a:p>
                  </a:txBody>
                  <a:tcPr marL="5462" marR="5462" marT="54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Kasargod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87.79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41.75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13.98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46.04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110.28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Wayanad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230.52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35.65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15.75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15.47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19.9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126.35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Kottayam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170.93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134.55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16.79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36.38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27.04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Idukki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1165.27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204.87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159.99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17.58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44.88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28.05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Alappuzha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1353.43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267.44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203.35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19.76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64.09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31.52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Pathanamthitta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1116.6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244.81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233.04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21.92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11.77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5.05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Kannur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626.26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147.45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120.53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23.54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26.92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22.33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Malappuram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1977.15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472.7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347.64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23.91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125.06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35.97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Kozhikode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1290.12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311.29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229.24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24.13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82.05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35.79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Ernakulam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1494.99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382.44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276.77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25.58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105.67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38.18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Thiruvananthapuram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1903.06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566.69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464.93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29.78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101.76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21.89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Thrissur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2205.86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657.32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456.69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29.80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200.63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43.93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Palakkad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3019.43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983.25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787.35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32.56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195.9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24.88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Kollam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2130.56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712.91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508.12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33.46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204.79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40.30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7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Total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88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20159.25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5245.54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3979.7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26.02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1265.84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31.81</a:t>
                      </a:r>
                    </a:p>
                  </a:txBody>
                  <a:tcPr marL="5462" marR="5462" marT="546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BELOW STATE AVERAGE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500" b="1" dirty="0" smtClean="0"/>
              <a:t>STATE AVERAGE- </a:t>
            </a:r>
            <a:r>
              <a:rPr lang="en-US" sz="3900" b="1" dirty="0" smtClean="0">
                <a:latin typeface="Times New Roman" pitchFamily="18" charset="0"/>
                <a:cs typeface="Times New Roman" pitchFamily="18" charset="0"/>
              </a:rPr>
              <a:t>26.02</a:t>
            </a:r>
            <a:endParaRPr lang="en-US" sz="35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/>
          </a:p>
          <a:p>
            <a:r>
              <a:rPr lang="en-US" b="1" dirty="0" smtClean="0"/>
              <a:t>ALL DISTRICTS EXCEPT 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	THIRUVANANTHAPURAM</a:t>
            </a:r>
          </a:p>
          <a:p>
            <a:pPr>
              <a:buNone/>
            </a:pPr>
            <a:r>
              <a:rPr lang="en-US" b="1" dirty="0" smtClean="0"/>
              <a:t>	 THRISSUR</a:t>
            </a:r>
          </a:p>
          <a:p>
            <a:pPr>
              <a:buNone/>
            </a:pPr>
            <a:r>
              <a:rPr lang="en-US" b="1" dirty="0" smtClean="0"/>
              <a:t>	PALAKKAD &amp; </a:t>
            </a:r>
          </a:p>
          <a:p>
            <a:pPr>
              <a:buNone/>
            </a:pPr>
            <a:r>
              <a:rPr lang="en-US" b="1" dirty="0" smtClean="0"/>
              <a:t>	KOLLAM      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		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279</TotalTime>
  <Words>569</Words>
  <Application>Microsoft Office PowerPoint</Application>
  <PresentationFormat>On-screen Show (4:3)</PresentationFormat>
  <Paragraphs>506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Aharoni</vt:lpstr>
      <vt:lpstr>Calibri</vt:lpstr>
      <vt:lpstr>Consolas</vt:lpstr>
      <vt:lpstr>Corbel</vt:lpstr>
      <vt:lpstr>Stencil</vt:lpstr>
      <vt:lpstr>Times New Roman</vt:lpstr>
      <vt:lpstr>Trebuchet MS</vt:lpstr>
      <vt:lpstr>Wingdings</vt:lpstr>
      <vt:lpstr>Wingdings 2</vt:lpstr>
      <vt:lpstr>Wingdings 3</vt:lpstr>
      <vt:lpstr>Metro</vt:lpstr>
      <vt:lpstr>BLOCK PLAN - CATEGORY WISE REVIEW </vt:lpstr>
      <vt:lpstr>POSITION AS ON 07.11.2017</vt:lpstr>
      <vt:lpstr>COMPARISON WITH PREVIOUS MONTH</vt:lpstr>
      <vt:lpstr>PERFORMANCE ANALYSIS- DISTRICT</vt:lpstr>
      <vt:lpstr>PERFORMANCE ANALYSIS- BLOCK TOPPERS</vt:lpstr>
      <vt:lpstr>PERFORMANCE ANALYSIS- BLOCK TAILERS</vt:lpstr>
      <vt:lpstr>SECTOR WISE ANALYSIS- SCP</vt:lpstr>
      <vt:lpstr>ANALYSIS OF BLOCK PLAN EXPENDITURE-SCP (AS ON 07.11.17)</vt:lpstr>
      <vt:lpstr>BELOW STATE AVERAGE</vt:lpstr>
      <vt:lpstr>PERFORMANCE ANALYSIS SCP- BLOCK TAILERS</vt:lpstr>
      <vt:lpstr>PERFORMANCE ANALYSIS SCP- BLOCK TOPPERS</vt:lpstr>
      <vt:lpstr>SECTOR WISE ANALYSIS- TSP</vt:lpstr>
      <vt:lpstr> ANALYSIS OF BLOCK PLAN EXPENDITURE-TSP (AS ON 07.11.17)</vt:lpstr>
      <vt:lpstr>BELOW STATE AVERAGE</vt:lpstr>
      <vt:lpstr>PERFORMANCE ANALYSIS TSP- BLOCK TOPPERS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PLAN - CATEGORY WISE REVIEW</dc:title>
  <dc:creator>admin</dc:creator>
  <cp:lastModifiedBy>acer</cp:lastModifiedBy>
  <cp:revision>30</cp:revision>
  <dcterms:created xsi:type="dcterms:W3CDTF">2017-11-07T13:23:25Z</dcterms:created>
  <dcterms:modified xsi:type="dcterms:W3CDTF">2017-11-09T06:46:53Z</dcterms:modified>
</cp:coreProperties>
</file>